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21E2638-272C-41AE-8E4B-FE95CCE388C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5D8F0A5-15B9-4BB3-9FC3-DBB55BF7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1714488"/>
            <a:ext cx="8077200" cy="1673352"/>
          </a:xfrm>
        </p:spPr>
        <p:txBody>
          <a:bodyPr/>
          <a:lstStyle/>
          <a:p>
            <a:r>
              <a:rPr lang="ru-RU" dirty="0" smtClean="0"/>
              <a:t>« Коррупция – проблема современной России»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4941168"/>
            <a:ext cx="8077200" cy="149961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Прокуратура Лопатинского района Пензенской области</a:t>
            </a:r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yE-aUgWkAAO7E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x_b02db1820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57214"/>
            <a:ext cx="9144000" cy="721521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5072098" cy="5214974"/>
          </a:xfrm>
        </p:spPr>
        <p:txBody>
          <a:bodyPr>
            <a:normAutofit fontScale="92500"/>
          </a:bodyPr>
          <a:lstStyle/>
          <a:p>
            <a:pPr marL="36576" indent="0">
              <a:buNone/>
            </a:pPr>
            <a:r>
              <a:rPr lang="ru-RU" i="1" dirty="0" smtClean="0"/>
              <a:t>"Коррупция, как рак, препятствует экономическому развитию"     (Джеймс </a:t>
            </a:r>
            <a:r>
              <a:rPr lang="ru-RU" i="1" dirty="0" err="1" smtClean="0"/>
              <a:t>Вольфенсон</a:t>
            </a:r>
            <a:r>
              <a:rPr lang="ru-RU" i="1" dirty="0" smtClean="0"/>
              <a:t>)</a:t>
            </a:r>
          </a:p>
          <a:p>
            <a:pPr marL="36576" indent="0">
              <a:buNone/>
            </a:pPr>
            <a:endParaRPr lang="ru-RU" i="1" dirty="0" smtClean="0"/>
          </a:p>
          <a:p>
            <a:pPr marL="36576" indent="0">
              <a:buNone/>
            </a:pPr>
            <a:r>
              <a:rPr lang="ru-RU" i="1" dirty="0" smtClean="0"/>
              <a:t>"Корни этого явления [коррупции] лежат в том, что значительная часть населения просто плюет на соблюдение законов".                     (Д.А. Медведев)</a:t>
            </a:r>
          </a:p>
          <a:p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388" y="857232"/>
            <a:ext cx="1785950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143380"/>
            <a:ext cx="2286016" cy="25026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бороться с коррупцией?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i="1" dirty="0" smtClean="0"/>
              <a:t>Не давать взятки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Ужесточить законы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Повысить зарплату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Навести порядок в стране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Воспитать нетерпимость к коррупции и уважение к закону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25b(1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08720"/>
            <a:ext cx="9144000" cy="5357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824ceef20154d1c027a9d18ca5258d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0"/>
            <a:ext cx="8358246" cy="3000397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3000372"/>
            <a:ext cx="67866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u="sng" dirty="0" smtClean="0"/>
              <a:t>Считаю, что эта проблема в России испокон веков, и искоренить коррупцию невозможно. Вызывает опасение будущее нашей страны. Экономические проблемы влияют и на уровень, и на качество жизни населения. Неудивительно, что многие хотят уехать из страны.</a:t>
            </a:r>
            <a:br>
              <a:rPr lang="ru-RU" i="1" u="sng" dirty="0" smtClean="0"/>
            </a:br>
            <a:r>
              <a:rPr lang="ru-RU" i="1" u="sng" dirty="0" smtClean="0"/>
              <a:t>Проблема стала настолько явной, что даже наше правительство в последнее время стало проводить активные зачистки. Наличие коррупции тормозит естественное развитие экономики в сторону ее эффективного улучшения</a:t>
            </a:r>
            <a:endParaRPr lang="ru-RU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73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42852"/>
            <a:ext cx="3391790" cy="4625975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3857620" y="1571612"/>
            <a:ext cx="442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b="1" i="1" dirty="0" smtClean="0"/>
              <a:t>Коррупция</a:t>
            </a:r>
            <a:r>
              <a:rPr lang="ru-RU" dirty="0" smtClean="0"/>
              <a:t> – это моральное разложение должностных лиц , политиков , выраженное в незаконном обогащении , взяточничестве , хищении и срастании с мафиозными структурами»</a:t>
            </a:r>
          </a:p>
          <a:p>
            <a:pPr algn="r"/>
            <a:r>
              <a:rPr lang="ru-RU" i="1" dirty="0" smtClean="0"/>
              <a:t>По словарю  С.И. Ожегова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000496" y="3500438"/>
            <a:ext cx="46434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Корру́пция</a:t>
            </a:r>
            <a:r>
              <a:rPr lang="ru-RU" i="1" dirty="0" smtClean="0"/>
              <a:t> </a:t>
            </a:r>
            <a:r>
              <a:rPr lang="ru-RU" dirty="0" smtClean="0"/>
              <a:t> — термин, обозначающий обычно использование должностным лицом своих властных полномочий и доверенных ему прав в целях личной выгоды, противоречащее законодательству и моральным установкам. Наиболее часто термин применяется по отношению к бюрократическому аппарату и политической элите.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Результаты: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2214554"/>
            <a:ext cx="8229600" cy="30861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древности.</a:t>
            </a:r>
            <a:endParaRPr lang="ru-RU" dirty="0"/>
          </a:p>
        </p:txBody>
      </p:sp>
      <p:pic>
        <p:nvPicPr>
          <p:cNvPr id="4" name="Picture 2" descr="Коррупция в России в XVII-XIX веках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071810"/>
            <a:ext cx="4810116" cy="36075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571612"/>
            <a:ext cx="76438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"Князья твои законопреступники и сообщники воров; все они любят подарки, и гоняются за мздою…"; "Горе тем; которые за подарки оправдывают виновного и правых лишают законного!"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 времена Ивана  III.</a:t>
            </a:r>
            <a:endParaRPr lang="ru-RU" dirty="0"/>
          </a:p>
        </p:txBody>
      </p:sp>
      <p:pic>
        <p:nvPicPr>
          <p:cNvPr id="4" name="Picture 2" descr="Поход Ивана III на Новгород в 1471 году. Обсуждение на LiveInternet - Российский Сервис Онлайн-Дневников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407570"/>
            <a:ext cx="3690940" cy="31742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571612"/>
            <a:ext cx="47149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" indent="0">
              <a:buNone/>
            </a:pPr>
            <a:r>
              <a:rPr lang="ru-RU" dirty="0" smtClean="0"/>
              <a:t>Мздоимство упоминается в русских летописях XIII в. Первое законодательное ограничение коррупционных действий принадлежит Ивану III. Его внук Иван Грозный в 1561 году ввел Судную грамоту, которая устанавливала санкции в виде смертной казни за получение взятки судебными чиновниками местного земского управления. Историко-правовые исследования неопровержимо доказывают, что коррупция существовала в обществе всегда, как только возник управленческий аппарат.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возникновения коррупции</a:t>
            </a:r>
            <a:endParaRPr lang="ru-RU" dirty="0"/>
          </a:p>
        </p:txBody>
      </p:sp>
      <p:pic>
        <p:nvPicPr>
          <p:cNvPr id="4" name="Picture 4" descr="435_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48" y="2500306"/>
            <a:ext cx="4718805" cy="3214686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214282" y="2000240"/>
            <a:ext cx="46434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" indent="0">
              <a:buNone/>
            </a:pPr>
            <a:r>
              <a:rPr lang="ru-RU" b="1" dirty="0" smtClean="0"/>
              <a:t>В чем же корни коррупции?</a:t>
            </a:r>
          </a:p>
          <a:p>
            <a:pPr marL="36576" indent="0">
              <a:buNone/>
            </a:pPr>
            <a:endParaRPr lang="ru-RU" b="1" dirty="0" smtClean="0"/>
          </a:p>
          <a:p>
            <a:pPr marL="36576" indent="0">
              <a:buNone/>
            </a:pPr>
            <a:r>
              <a:rPr lang="ru-RU" dirty="0" smtClean="0"/>
              <a:t>- Низкая заработная плата государственных служащих</a:t>
            </a:r>
          </a:p>
          <a:p>
            <a:pPr marL="36576" indent="0">
              <a:buNone/>
            </a:pPr>
            <a:r>
              <a:rPr lang="ru-RU" dirty="0" smtClean="0"/>
              <a:t>- Незнание законов</a:t>
            </a:r>
          </a:p>
          <a:p>
            <a:pPr marL="36576" indent="0">
              <a:buNone/>
            </a:pPr>
            <a:r>
              <a:rPr lang="ru-RU" dirty="0" smtClean="0"/>
              <a:t>- Желание легкой наживы</a:t>
            </a:r>
          </a:p>
          <a:p>
            <a:pPr marL="36576" indent="0">
              <a:buNone/>
            </a:pPr>
            <a:r>
              <a:rPr lang="ru-RU" dirty="0" smtClean="0"/>
              <a:t>- Частая сменяемость лиц на различных должностях</a:t>
            </a:r>
          </a:p>
          <a:p>
            <a:pPr marL="36576" indent="0">
              <a:buNone/>
            </a:pPr>
            <a:r>
              <a:rPr lang="ru-RU" dirty="0" smtClean="0"/>
              <a:t>- Нестабильность в стране</a:t>
            </a:r>
          </a:p>
          <a:p>
            <a:pPr marL="36576" indent="0">
              <a:buNone/>
            </a:pPr>
            <a:r>
              <a:rPr lang="ru-RU" dirty="0" smtClean="0"/>
              <a:t>- Коррупция как привычка</a:t>
            </a:r>
          </a:p>
          <a:p>
            <a:pPr marL="36576" indent="0">
              <a:buNone/>
            </a:pPr>
            <a:r>
              <a:rPr lang="ru-RU" dirty="0" smtClean="0"/>
              <a:t>- Низкий уровень жизни населения</a:t>
            </a:r>
          </a:p>
          <a:p>
            <a:pPr marL="36576" indent="0">
              <a:buNone/>
            </a:pPr>
            <a:r>
              <a:rPr lang="ru-RU" dirty="0" smtClean="0"/>
              <a:t>- Слабая развитость государственных институтов</a:t>
            </a:r>
          </a:p>
          <a:p>
            <a:pPr marL="36576" indent="0">
              <a:buNone/>
            </a:pPr>
            <a:r>
              <a:rPr lang="ru-RU" dirty="0" smtClean="0"/>
              <a:t>- Безработица</a:t>
            </a:r>
          </a:p>
          <a:p>
            <a:pPr marL="36576" indent="0">
              <a:buNone/>
            </a:pPr>
            <a:r>
              <a:rPr lang="ru-RU" dirty="0" smtClean="0"/>
              <a:t>- Неразвитость институтов гражданского общества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25272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Содержимое 4" descr="max_g480_c12_r16x9_pd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8118418" cy="3071834"/>
          </a:xfrm>
        </p:spPr>
      </p:pic>
      <p:sp>
        <p:nvSpPr>
          <p:cNvPr id="8" name="TextBox 7"/>
          <p:cNvSpPr txBox="1"/>
          <p:nvPr/>
        </p:nvSpPr>
        <p:spPr>
          <a:xfrm>
            <a:off x="357158" y="3357562"/>
            <a:ext cx="80724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итогам 2013 года рейтинг охватывал 177 стран, в число которых входила и Россия. К первой десятке, то есть странам с наименьшим уровнем коррупции, относятся Дания, Новая Зеландия, Финляндия, Швеция, Норвегия, Сингапур, Швейцария, Нидерланды, Австралия и Канада. Индекс восприятия коррупции варьируется в этих странах от 81 до 91. Наиболее коррумпированными странами являются Афганистан, Северная Корея, Сомали, аналогичный показатель для этих стран находится на уровне 8. Россия с уровнем восприятия коррупции 28 находится на 127 месте, разделяя его с Азербайджаном, Ливаном, Мадагаскаром и Пакистаном, [2]. Динамика индекса России представлена на рисунке 1.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72396" y="27860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x_g480_c12_r16x9_pd10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85728"/>
            <a:ext cx="7929618" cy="2428892"/>
          </a:xfrm>
        </p:spPr>
      </p:pic>
      <p:sp>
        <p:nvSpPr>
          <p:cNvPr id="5" name="TextBox 4"/>
          <p:cNvSpPr txBox="1"/>
          <p:nvPr/>
        </p:nvSpPr>
        <p:spPr>
          <a:xfrm>
            <a:off x="357158" y="2857496"/>
            <a:ext cx="84296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Анализ динамики индекса восприятия коррупции дает возможность охарактеризовать Россию как страну с низким уровнем защищенности от противоправных действий, связанных с коррупцией. На протяжении 13 лет данный показатель изменялся в пределах от 21 до 28, [4]. Наименьшие значения зафиксированы в периоды кризиса экономики и политической системы в 2008–2010 гг. Данные рисунка 2 показывают, что именно в это время было зарегистрировано наибольшее число преступлений, связанных со взяточничеством</a:t>
            </a:r>
            <a:r>
              <a:rPr lang="ru-RU" dirty="0" smtClean="0"/>
              <a:t>.</a:t>
            </a:r>
            <a:r>
              <a:rPr lang="ru-RU" dirty="0"/>
              <a:t> Такой высокий показатель отрицательно влияет на имидж страны и инвестиционную привлекательность, которыми руководствуются иностранные партнеры, принимая решения о вложения средств. В конце 2012 года были проведены исследования </a:t>
            </a:r>
            <a:r>
              <a:rPr lang="ru-RU" dirty="0" err="1"/>
              <a:t>Economist</a:t>
            </a:r>
            <a:r>
              <a:rPr lang="ru-RU" dirty="0"/>
              <a:t> </a:t>
            </a:r>
            <a:r>
              <a:rPr lang="ru-RU" dirty="0" err="1"/>
              <a:t>Intilligence</a:t>
            </a:r>
            <a:r>
              <a:rPr lang="ru-RU" dirty="0"/>
              <a:t> </a:t>
            </a:r>
            <a:r>
              <a:rPr lang="ru-RU" dirty="0" err="1"/>
              <a:t>Unit</a:t>
            </a:r>
            <a:r>
              <a:rPr lang="ru-RU" dirty="0"/>
              <a:t>, [3], результаты которых показали, что одним из основных препятствий для сотрудничества иностранных компаний с российскими является коррупция — 28 % респондентов высказали настороженность по поводу данной проблемы.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00958" y="2357430"/>
            <a:ext cx="899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Виды коррупции:</a:t>
            </a:r>
            <a:endParaRPr lang="ru-RU" dirty="0"/>
          </a:p>
        </p:txBody>
      </p:sp>
      <p:pic>
        <p:nvPicPr>
          <p:cNvPr id="4" name="Picture 4" descr="18292-1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81500" y="1214422"/>
            <a:ext cx="4762500" cy="3371850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4357686" y="4643446"/>
            <a:ext cx="35004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Бытовая коррупция</a:t>
            </a:r>
            <a:r>
              <a:rPr lang="ru-RU" i="1" dirty="0" smtClean="0"/>
              <a:t> </a:t>
            </a:r>
            <a:r>
              <a:rPr lang="ru-RU" dirty="0" smtClean="0"/>
              <a:t>порождается взаимодействием рядовых граждан и чиновников. В неё входят различные подарки от граждан и услуги должностному лицу и членам его семьи.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4143380"/>
            <a:ext cx="3571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Деловая коррупция</a:t>
            </a:r>
            <a:r>
              <a:rPr lang="ru-RU" i="1" dirty="0" smtClean="0"/>
              <a:t> </a:t>
            </a:r>
            <a:r>
              <a:rPr lang="ru-RU" dirty="0" smtClean="0"/>
              <a:t>возникает при взаимодействии власти и бизнеса. Например, в случае хозяйственного спора, стороны могут стремиться заручиться поддержкой судьи с целью вынесения решения в свою пользу.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1500174"/>
            <a:ext cx="4071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Коррупция верховной власти</a:t>
            </a:r>
            <a:r>
              <a:rPr lang="ru-RU" dirty="0" smtClean="0"/>
              <a:t> относится к политическому руководству и верховным судам в демократических системах. Она касается стоящих у власти групп, недобросовестное поведение которых состоит в осуществлении политики в своих интересах и в ущерб интересам избирателей.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356</TotalTime>
  <Words>662</Words>
  <Application>Microsoft Office PowerPoint</Application>
  <PresentationFormat>Экран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Модульная</vt:lpstr>
      <vt:lpstr>« Коррупция – проблема современной России» </vt:lpstr>
      <vt:lpstr>Слайд 2</vt:lpstr>
      <vt:lpstr>Результаты:</vt:lpstr>
      <vt:lpstr>В древности.</vt:lpstr>
      <vt:lpstr>Во времена Ивана  III.</vt:lpstr>
      <vt:lpstr>Причины возникновения коррупции</vt:lpstr>
      <vt:lpstr>Слайд 7</vt:lpstr>
      <vt:lpstr>Слайд 8</vt:lpstr>
      <vt:lpstr>Виды коррупции:</vt:lpstr>
      <vt:lpstr>Слайд 10</vt:lpstr>
      <vt:lpstr>Слайд 11</vt:lpstr>
      <vt:lpstr>Слайд 12</vt:lpstr>
      <vt:lpstr>Как бороться с коррупцией?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Коррупция – проблема современной России»</dc:title>
  <dc:creator>Admin</dc:creator>
  <cp:lastModifiedBy>User</cp:lastModifiedBy>
  <cp:revision>36</cp:revision>
  <dcterms:created xsi:type="dcterms:W3CDTF">2020-12-10T18:00:35Z</dcterms:created>
  <dcterms:modified xsi:type="dcterms:W3CDTF">2020-12-15T13:33:54Z</dcterms:modified>
</cp:coreProperties>
</file>